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22" r:id="rId4"/>
    <p:sldId id="333" r:id="rId5"/>
    <p:sldId id="323" r:id="rId6"/>
    <p:sldId id="329" r:id="rId7"/>
    <p:sldId id="337" r:id="rId8"/>
    <p:sldId id="334" r:id="rId9"/>
    <p:sldId id="341" r:id="rId10"/>
    <p:sldId id="335" r:id="rId11"/>
    <p:sldId id="342" r:id="rId12"/>
    <p:sldId id="326" r:id="rId13"/>
    <p:sldId id="343" r:id="rId14"/>
    <p:sldId id="344" r:id="rId15"/>
    <p:sldId id="345" r:id="rId16"/>
    <p:sldId id="346" r:id="rId17"/>
    <p:sldId id="321" r:id="rId18"/>
    <p:sldId id="284" r:id="rId19"/>
    <p:sldId id="31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E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78715" autoAdjust="0"/>
  </p:normalViewPr>
  <p:slideViewPr>
    <p:cSldViewPr snapToGrid="0">
      <p:cViewPr varScale="1">
        <p:scale>
          <a:sx n="67" d="100"/>
          <a:sy n="67" d="100"/>
        </p:scale>
        <p:origin x="1421" y="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C714C-B4A7-457B-92AA-320F1353C73F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33153-BBCF-44B3-971E-0C3ED68EC1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8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4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7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05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00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62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2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305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2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9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2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74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spc="-5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76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1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6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b="1" dirty="0"/>
                  <a:t>[Loss Function Explanation]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dirty="0"/>
                  <a:t>한편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본 논문에서의 </a:t>
                </a:r>
                <a:r>
                  <a:rPr lang="en-US" altLang="ko-KR" sz="1800" dirty="0"/>
                  <a:t>Loss Function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 err="1"/>
                  <a:t>IoU</a:t>
                </a:r>
                <a:r>
                  <a:rPr lang="ko-KR" altLang="en-US" sz="1800" dirty="0"/>
                  <a:t>에 기반하고 있습니다</a:t>
                </a:r>
                <a:r>
                  <a:rPr lang="en-US" altLang="ko-KR" sz="180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1" strike="sngStrike" dirty="0"/>
                  <a:t>각각의 </a:t>
                </a:r>
                <a:r>
                  <a:rPr lang="en-US" altLang="ko-KR" sz="1800" i="1" strike="sngStrike" dirty="0"/>
                  <a:t>Loss</a:t>
                </a:r>
                <a:r>
                  <a:rPr lang="ko-KR" altLang="en-US" sz="1800" i="1" strike="sngStrike" dirty="0"/>
                  <a:t>는 </a:t>
                </a:r>
                <a:r>
                  <a:rPr lang="en-US" altLang="ko-KR" sz="1800" i="1" strike="sngStrike" dirty="0" err="1"/>
                  <a:t>Crossentropy</a:t>
                </a:r>
                <a:r>
                  <a:rPr lang="ko-KR" altLang="en-US" sz="1800" i="1" strike="sngStrike" dirty="0"/>
                  <a:t>를 이용하였다</a:t>
                </a:r>
                <a:r>
                  <a:rPr lang="en-US" altLang="ko-KR" sz="1800" i="1" strike="sngStrike" dirty="0"/>
                  <a:t>.</a:t>
                </a:r>
                <a:endParaRPr lang="en-US" altLang="ko-KR" sz="1800" i="0" strike="sngStrike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여기서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𝑝</a:t>
                </a:r>
                <a:r>
                  <a:rPr lang="ko-KR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𝑖^∗</a:t>
                </a:r>
                <a:r>
                  <a:rPr lang="en-US" altLang="ko-KR" sz="1800" b="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은 정답 레이블이고</a:t>
                </a:r>
                <a:r>
                  <a:rPr lang="en-US" altLang="ko-KR" sz="1800" i="1" kern="1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𝑡</a:t>
                </a:r>
                <a:r>
                  <a:rPr lang="ko-KR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800" i="0" kern="100"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𝑖^∗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은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tx ty </a:t>
                </a:r>
                <a:r>
                  <a:rPr lang="en-US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tw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th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Ground Truth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정보를 가지는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tuple data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입니다</a:t>
                </a:r>
                <a:r>
                  <a:rPr lang="en-US" altLang="ko-KR" sz="1800" kern="100" baseline="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i="1" kern="1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앞서 말씀드렸듯이 해당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Anchor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가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positive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면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을 부여하는 식인데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이렇게 함으로써</a:t>
                </a:r>
                <a:endParaRPr lang="en-US" altLang="ko-KR" sz="1800" i="0" strike="noStrike" kern="1200" dirty="0"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800" i="0" strike="noStrike" kern="1200" dirty="0" err="1">
                    <a:effectLst/>
                    <a:latin typeface="+mn-lt"/>
                    <a:ea typeface="+mn-ea"/>
                    <a:cs typeface="+mn-cs"/>
                  </a:rPr>
                  <a:t>IoU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가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negative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도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positive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도 아닌 의미가 없는 경우라면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0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을 부여해서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식의 하단부가 아예 식에 반영되지 않도록 하였습니다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이렇게 함으로써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해당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Anchor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에 물체가 존재하거나 존재하지 않을 가능성이 큰 경우에만 그 물체의 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Bounding Box </a:t>
                </a:r>
                <a:r>
                  <a:rPr lang="ko-KR" altLang="en-US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좌표를 찾도록 하여 더욱 효율적인 학습이 되도록 하였다고 주장하였습니다</a:t>
                </a:r>
                <a:r>
                  <a:rPr lang="en-US" altLang="ko-KR" sz="1800" i="0" strike="noStrike" kern="1200" dirty="0"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 가지 특이했던 점은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 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RPN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에서는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모든 앵커에 대해 전부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계산하지 않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았다는 점입니다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l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Positive Anchor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Negative Anchor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비율이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 : 1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되도록 랜덤하게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256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개의 앵커만 </a:t>
                </a:r>
                <a:r>
                  <a:rPr lang="ko-KR" altLang="ko-KR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샘플링</a:t>
                </a:r>
                <a:r>
                  <a:rPr lang="ko-KR" altLang="en-US" sz="1800" kern="100" dirty="0" err="1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하여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Loss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계산하고 </a:t>
                </a:r>
                <a:r>
                  <a:rPr lang="ko-KR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학습을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진행시켰다고 합니다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맑은 고딕" panose="020B0503020000020004" pitchFamily="50" charset="-127"/>
                  <a:buNone/>
                  <a:tabLst/>
                  <a:defRPr/>
                </a:pPr>
                <a:r>
                  <a:rPr lang="en-US" altLang="ko-KR" sz="1800" kern="100" spc="-5" dirty="0">
                    <a:solidFill>
                      <a:srgbClr val="212529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______________________________________________________________________________________________________________________________________________</a:t>
                </a: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endParaRPr lang="en-US" altLang="ko-KR" sz="1800" b="1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b="1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[Bounding Box Regression Equation – Explanation]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한편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 Regression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위해서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R-CNN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논문에서 제안된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Parameterization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그대로 이용했다고 합니다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0" lvl="0" indent="0" algn="l" latinLnBrk="1">
                  <a:lnSpc>
                    <a:spcPct val="107000"/>
                  </a:lnSpc>
                  <a:spcAft>
                    <a:spcPts val="800"/>
                  </a:spcAft>
                  <a:buFont typeface="맑은 고딕" panose="020B0503020000020004" pitchFamily="50" charset="-127"/>
                  <a:buNone/>
                </a:pP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따라서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이와 같은 방법으로 예측된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Bounding Box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x, y, w, h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좌표를 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ground truth coordinate</a:t>
                </a:r>
                <a:r>
                  <a:rPr lang="ko-KR" altLang="en-US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가깝게 맞추었다고 주장하고 있었습니다</a:t>
                </a:r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33153-BBCF-44B3-971E-0C3ED68EC1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6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30AEE-3657-01F4-F801-56BD04E9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B7B6EB-28E3-9B22-047E-5757C4C908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B41A2-2284-53D0-A7F7-715F96BE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ADD88-BDB8-221A-3826-2C7CA8E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E6F9A-48C0-86A4-5E29-8DF0AE1E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27D82-99CA-26E1-DA79-E61F9C60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B50F6-C7F3-DA80-D97C-14EA4B04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DB374-1B7C-E59A-776D-B7EF3F9D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4204F-9DA8-81C0-E26E-C2E789BB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0742B-3EE5-0ACF-31BD-B8EE773F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55C2B7-0163-260E-A136-BF85F945B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CA8E61-E6C2-76A8-1944-F0AAA0E73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9F17A-CE7A-827E-9F5C-CCDBB185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52FF1-91B5-71CE-7E62-683F19E7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4279-FBD7-0E19-E26D-0C78FC79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4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745CC-475C-6882-F994-1B57C04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CC39C-B473-5AAB-ECFF-5C65E32EA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B0672-4117-FB22-C808-74D3FC4B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4A310-C409-C356-D978-E576031E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90314-20C8-E59A-A037-06A84DBA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3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0DCB4-DD28-5606-6B8A-D309A51B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98A8BD-3A12-D0E6-A1D6-6A73319B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1F695-ACCD-95E5-C4FE-2895FFF7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FE025-9CEB-4533-C7DB-19244CDB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99826-16A8-EF4A-DC32-53061037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5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A2C13-F0A6-5618-7DF1-050C97FF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4CE8A-2A06-1518-67CD-87E92EB29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47EF4-CD1A-24CF-30D7-27AA0B05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58969-9181-32E4-E361-B1E9115B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05162-6EE6-4A8B-D90B-37F912ED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A09F5-0432-82E3-779F-31E09826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3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521F-AC1A-1113-7798-3980AC9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2ED149-CBC6-5C77-8FAB-1BE9F4CA5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0AA5C-11A2-0B83-C8A2-FFFBE53A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E640FE-7599-5F83-752E-70AC75194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867C0-B7A8-E3EB-881E-C9F64012A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A79DCD-9FB5-2E7F-D443-743D10BC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814E00-2816-E067-3809-FB8233A0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ADA1F9-3DD1-9A22-38FE-AAA54966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8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D5C4D-970B-FDA5-6A0F-65168EE0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02604A-6923-3C9B-36DA-FB1D5927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65EEE1-B40D-CAF2-2359-EC1B27C5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45E141-EEFE-38FB-EE9D-73D1D4AC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83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2AE055-58AE-FC69-4BC6-210AC89A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4C36B7-96A5-ED55-AD54-FFFAEF80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7CFA36-195E-E66A-27D7-88C26097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1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DD108-AC6F-AEC2-8C59-B76EAF6D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40F7D-9AF2-FA79-55D0-124745541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B1FD47-DE71-A1F3-A41B-A7141266B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029A3-66F9-A136-A185-7CEDBABB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F4FA3-16B4-D2DB-CF5B-AB902ECA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F2EEB-9876-7BB5-C50C-2051D681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1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78AD2-712C-877A-7FBD-ECA0F9D1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8AD85B-321C-B3F1-1627-6B5BCBFAB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0303B-E921-20B2-942E-016130306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0F15F-261A-5596-0305-6A9F0C9D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69C9D-5F18-C61D-3A4F-6A62C40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36097-ABD8-DFF9-EBE9-C6E1E37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7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B84ACF-BB97-FD4B-4DC5-3C917FFC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B73C1-0594-46CC-ED11-59A065F5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02267-29A8-FB2D-4631-78F333557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CA5E1-3778-4D98-8640-7878AE112758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ECA9F-EEBC-38EC-EF39-30707263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7F795-416D-A521-88A3-A50EDB7E2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DFF0-CD54-4E32-8A60-B01C37C2D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4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koreadeep/222661706323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log.naver.com/kimsamuel351/22274051534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HmJWvwIpW5g&amp;ab_channel=%EB%94%A5%EB%9F%AC%EB%8B%9D%EB%85%BC%EB%AC%B8%EC%9D%BD%EA%B8%B0%EB%AA%A8%EC%9E%84" TargetMode="External"/><Relationship Id="rId5" Type="http://schemas.openxmlformats.org/officeDocument/2006/relationships/hyperlink" Target="https://www.youtube.com/watch?v=kcPAGIgBGRs&amp;ab_channel=JinWonLee" TargetMode="External"/><Relationship Id="rId4" Type="http://schemas.openxmlformats.org/officeDocument/2006/relationships/hyperlink" Target="https://www.youtube.com/watch?v=46SjJbUcO-c" TargetMode="External"/><Relationship Id="rId9" Type="http://schemas.openxmlformats.org/officeDocument/2006/relationships/hyperlink" Target="https://foxtrotin.tistory.com/43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BC73AE0-04C8-BB3D-DCD2-1388CD965D01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C4C3A43-97C2-C4BD-BB97-EC809B59A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50" y="2035303"/>
            <a:ext cx="11131899" cy="1272323"/>
          </a:xfrm>
        </p:spPr>
        <p:txBody>
          <a:bodyPr>
            <a:normAutofit/>
          </a:bodyPr>
          <a:lstStyle/>
          <a:p>
            <a:pPr algn="ctr"/>
            <a:r>
              <a:rPr lang="en-US" altLang="ko-KR" sz="2300" b="1" dirty="0"/>
              <a:t>Faster R-CNN Real-Time Object Detection with Region Proposal Networks</a:t>
            </a:r>
            <a:br>
              <a:rPr lang="en-US" altLang="ko-KR" sz="2300" b="1" dirty="0"/>
            </a:br>
            <a:endParaRPr lang="ko-KR" altLang="en-US" sz="2300" b="1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B89C5F17-F76E-DCD7-F77F-92B66CCA3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2505"/>
            <a:ext cx="9144000" cy="582594"/>
          </a:xfrm>
        </p:spPr>
        <p:txBody>
          <a:bodyPr>
            <a:normAutofit lnSpcReduction="10000"/>
          </a:bodyPr>
          <a:lstStyle/>
          <a:p>
            <a:endParaRPr lang="en-US" altLang="ko-KR" sz="1400" b="1" dirty="0"/>
          </a:p>
          <a:p>
            <a:r>
              <a:rPr lang="ko-KR" altLang="en-US" sz="1400" b="1" dirty="0"/>
              <a:t>홍 세 현 </a:t>
            </a:r>
            <a:r>
              <a:rPr lang="en-US" altLang="ko-KR" sz="1400" b="1" dirty="0"/>
              <a:t>Hong Sehyun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D28D36-AC61-E290-FFCC-DB7AA869C750}"/>
              </a:ext>
            </a:extLst>
          </p:cNvPr>
          <p:cNvSpPr/>
          <p:nvPr/>
        </p:nvSpPr>
        <p:spPr>
          <a:xfrm>
            <a:off x="1435100" y="3867786"/>
            <a:ext cx="9232900" cy="41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7251F2-3B35-6406-541C-91B4580AE0A0}"/>
              </a:ext>
            </a:extLst>
          </p:cNvPr>
          <p:cNvCxnSpPr/>
          <p:nvPr/>
        </p:nvCxnSpPr>
        <p:spPr>
          <a:xfrm>
            <a:off x="927100" y="3149600"/>
            <a:ext cx="10337800" cy="0"/>
          </a:xfrm>
          <a:prstGeom prst="line">
            <a:avLst/>
          </a:prstGeom>
          <a:ln w="38100">
            <a:solidFill>
              <a:srgbClr val="144E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부제목 2">
                <a:extLst>
                  <a:ext uri="{FF2B5EF4-FFF2-40B4-BE49-F238E27FC236}">
                    <a16:creationId xmlns:a16="http://schemas.microsoft.com/office/drawing/2014/main" id="{517A594A-1729-BA95-7D2A-BE9EB8667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3307626"/>
                <a:ext cx="9144000" cy="8015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ctr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8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  <m:t>𝒔𝒕</m:t>
                        </m:r>
                      </m:sup>
                    </m:sSup>
                  </m:oMath>
                </a14:m>
                <a:r>
                  <a:rPr lang="en-US" altLang="ko-KR" sz="1400" b="1" dirty="0"/>
                  <a:t> Paper Study     </a:t>
                </a:r>
                <a:r>
                  <a:rPr lang="en-US" altLang="ko-KR" sz="1400" b="1"/>
                  <a:t>|     2022.07.06 </a:t>
                </a:r>
                <a:r>
                  <a:rPr lang="en-US" altLang="ko-KR" sz="1400" b="1" dirty="0"/>
                  <a:t>Wed.</a:t>
                </a:r>
                <a:endParaRPr lang="ko-KR" altLang="en-US" sz="700" b="1" dirty="0"/>
              </a:p>
            </p:txBody>
          </p:sp>
        </mc:Choice>
        <mc:Fallback>
          <p:sp>
            <p:nvSpPr>
              <p:cNvPr id="14" name="부제목 2">
                <a:extLst>
                  <a:ext uri="{FF2B5EF4-FFF2-40B4-BE49-F238E27FC236}">
                    <a16:creationId xmlns:a16="http://schemas.microsoft.com/office/drawing/2014/main" id="{517A594A-1729-BA95-7D2A-BE9EB8667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307626"/>
                <a:ext cx="9144000" cy="801547"/>
              </a:xfrm>
              <a:prstGeom prst="rect">
                <a:avLst/>
              </a:prstGeom>
              <a:blipFill>
                <a:blip r:embed="rId3"/>
                <a:stretch>
                  <a:fillRect t="-4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40" y="5830890"/>
            <a:ext cx="1741520" cy="4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0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F86E8-4A37-E961-BE10-421DD266A058}"/>
              </a:ext>
            </a:extLst>
          </p:cNvPr>
          <p:cNvSpPr txBox="1"/>
          <p:nvPr/>
        </p:nvSpPr>
        <p:spPr>
          <a:xfrm>
            <a:off x="524562" y="1109690"/>
            <a:ext cx="113931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Intersection Over Union(</a:t>
            </a:r>
            <a:r>
              <a:rPr lang="en-US" altLang="ko-KR" sz="1600" b="1" i="1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altLang="ko-KR" sz="1600" b="1" i="1" dirty="0">
                <a:solidFill>
                  <a:srgbClr val="000000"/>
                </a:solidFill>
                <a:effectLst/>
              </a:rPr>
              <a:t>)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   </a:t>
            </a: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=   </a:t>
            </a:r>
            <a:r>
              <a:rPr lang="ko-KR" altLang="en-US" sz="1400" b="1" dirty="0">
                <a:solidFill>
                  <a:srgbClr val="000000"/>
                </a:solidFill>
              </a:rPr>
              <a:t>두 </a:t>
            </a:r>
            <a:r>
              <a:rPr lang="en-US" altLang="ko-KR" sz="1400" b="1" dirty="0">
                <a:solidFill>
                  <a:srgbClr val="000000"/>
                </a:solidFill>
              </a:rPr>
              <a:t>Bounding Box</a:t>
            </a:r>
            <a:r>
              <a:rPr lang="ko-KR" altLang="en-US" sz="1400" b="1" dirty="0">
                <a:solidFill>
                  <a:srgbClr val="000000"/>
                </a:solidFill>
              </a:rPr>
              <a:t>가 겹치는 비율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endParaRPr lang="en-US" altLang="ko-KR" sz="1400" b="1" dirty="0">
              <a:solidFill>
                <a:srgbClr val="000000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ko-KR" sz="1400" b="1" dirty="0">
                <a:solidFill>
                  <a:srgbClr val="000000"/>
                </a:solidFill>
              </a:rPr>
              <a:t>NMS </a:t>
            </a:r>
            <a:r>
              <a:rPr lang="ko-KR" altLang="en-US" sz="1400" b="1" dirty="0">
                <a:solidFill>
                  <a:srgbClr val="000000"/>
                </a:solidFill>
              </a:rPr>
              <a:t>계산</a:t>
            </a:r>
            <a:r>
              <a:rPr lang="en-US" altLang="ko-KR" sz="1400" dirty="0">
                <a:solidFill>
                  <a:srgbClr val="000000"/>
                </a:solidFill>
              </a:rPr>
              <a:t>	: </a:t>
            </a:r>
            <a:r>
              <a:rPr lang="ko-KR" altLang="en-US" sz="1400" dirty="0">
                <a:solidFill>
                  <a:srgbClr val="000000"/>
                </a:solidFill>
              </a:rPr>
              <a:t>같은 클래스</a:t>
            </a:r>
            <a:r>
              <a:rPr lang="en-US" altLang="ko-KR" sz="1400" dirty="0">
                <a:solidFill>
                  <a:srgbClr val="000000"/>
                </a:solidFill>
              </a:rPr>
              <a:t>(Class)</a:t>
            </a:r>
            <a:r>
              <a:rPr lang="ko-KR" altLang="en-US" sz="1400" dirty="0">
                <a:solidFill>
                  <a:srgbClr val="000000"/>
                </a:solidFill>
              </a:rPr>
              <a:t>끼리 </a:t>
            </a:r>
            <a:r>
              <a:rPr lang="en-US" altLang="ko-KR" sz="1400" dirty="0" err="1">
                <a:solidFill>
                  <a:srgbClr val="000000"/>
                </a:solidFill>
              </a:rPr>
              <a:t>IoU</a:t>
            </a:r>
            <a:r>
              <a:rPr lang="ko-KR" altLang="en-US" sz="1400" dirty="0">
                <a:solidFill>
                  <a:srgbClr val="000000"/>
                </a:solidFill>
              </a:rPr>
              <a:t>가 </a:t>
            </a:r>
            <a:r>
              <a:rPr lang="en-US" altLang="ko-KR" sz="1400" dirty="0">
                <a:solidFill>
                  <a:srgbClr val="000000"/>
                </a:solidFill>
              </a:rPr>
              <a:t>Threshold Value</a:t>
            </a:r>
            <a:r>
              <a:rPr lang="ko-KR" altLang="en-US" sz="1400" dirty="0">
                <a:solidFill>
                  <a:srgbClr val="000000"/>
                </a:solidFill>
              </a:rPr>
              <a:t>보다 이상일 때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낮은 </a:t>
            </a:r>
            <a:r>
              <a:rPr lang="en-US" altLang="ko-KR" sz="1400" dirty="0">
                <a:solidFill>
                  <a:srgbClr val="000000"/>
                </a:solidFill>
              </a:rPr>
              <a:t>Confidence</a:t>
            </a:r>
            <a:r>
              <a:rPr lang="ko-KR" altLang="en-US" sz="1400" dirty="0">
                <a:solidFill>
                  <a:srgbClr val="000000"/>
                </a:solidFill>
              </a:rPr>
              <a:t>의</a:t>
            </a:r>
            <a:r>
              <a:rPr lang="en-US" altLang="ko-KR" sz="1400" dirty="0">
                <a:solidFill>
                  <a:srgbClr val="000000"/>
                </a:solidFill>
              </a:rPr>
              <a:t> Bounding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Box</a:t>
            </a:r>
            <a:r>
              <a:rPr lang="ko-KR" altLang="en-US" sz="1400" dirty="0">
                <a:solidFill>
                  <a:srgbClr val="000000"/>
                </a:solidFill>
              </a:rPr>
              <a:t>를 제거하는 방식</a:t>
            </a:r>
            <a:r>
              <a:rPr lang="en-US" altLang="ko-KR" sz="1400" dirty="0">
                <a:solidFill>
                  <a:srgbClr val="000000"/>
                </a:solidFill>
              </a:rPr>
              <a:t>							</a:t>
            </a:r>
            <a:r>
              <a:rPr lang="ko-KR" altLang="en-US" b="1" dirty="0">
                <a:solidFill>
                  <a:srgbClr val="000000"/>
                </a:solidFill>
              </a:rPr>
              <a:t>→</a:t>
            </a:r>
            <a:r>
              <a:rPr lang="en-US" altLang="ko-KR" b="1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여러 개의 </a:t>
            </a:r>
            <a:r>
              <a:rPr lang="en-US" altLang="ko-KR" sz="1400" dirty="0">
                <a:solidFill>
                  <a:srgbClr val="000000"/>
                </a:solidFill>
              </a:rPr>
              <a:t>Bounding Box</a:t>
            </a:r>
            <a:r>
              <a:rPr lang="ko-KR" altLang="en-US" sz="1400" dirty="0">
                <a:solidFill>
                  <a:srgbClr val="000000"/>
                </a:solidFill>
              </a:rPr>
              <a:t>가 겹쳐 있는 경우에 하나로 합치는 방법</a:t>
            </a:r>
            <a:r>
              <a:rPr lang="en-US" altLang="ko-KR" sz="1400" dirty="0">
                <a:solidFill>
                  <a:srgbClr val="000000"/>
                </a:solidFill>
              </a:rPr>
              <a:t>!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776D79-EBCA-665E-BAAE-F18E332E228F}"/>
              </a:ext>
            </a:extLst>
          </p:cNvPr>
          <p:cNvGrpSpPr/>
          <p:nvPr/>
        </p:nvGrpSpPr>
        <p:grpSpPr>
          <a:xfrm>
            <a:off x="0" y="1894519"/>
            <a:ext cx="11061365" cy="4225252"/>
            <a:chOff x="-534902" y="1701149"/>
            <a:chExt cx="11985252" cy="45781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6538E94-2760-D625-63A7-70AE1C627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647"/>
            <a:stretch/>
          </p:blipFill>
          <p:spPr>
            <a:xfrm>
              <a:off x="679848" y="2309508"/>
              <a:ext cx="10770502" cy="396980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7A5F3F-BD55-350E-BBC9-04CAEDDAA6A4}"/>
                </a:ext>
              </a:extLst>
            </p:cNvPr>
            <p:cNvSpPr txBox="1"/>
            <p:nvPr/>
          </p:nvSpPr>
          <p:spPr>
            <a:xfrm>
              <a:off x="-534902" y="1701149"/>
              <a:ext cx="3653457" cy="28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000000"/>
                  </a:solidFill>
                </a:rPr>
                <a:t>(Non-Maximum Suppression)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35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9DF365-C639-9943-B2CE-1DDD61CC6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79" y="846568"/>
            <a:ext cx="5763441" cy="53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07DFA8-5825-2BE4-1881-05EEF78CAD9B}"/>
              </a:ext>
            </a:extLst>
          </p:cNvPr>
          <p:cNvGrpSpPr/>
          <p:nvPr/>
        </p:nvGrpSpPr>
        <p:grpSpPr>
          <a:xfrm>
            <a:off x="1832166" y="1170838"/>
            <a:ext cx="8465865" cy="4654893"/>
            <a:chOff x="1552575" y="1002734"/>
            <a:chExt cx="9077325" cy="4991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A6BC1F-2BB1-3F43-F1F2-72FF89E8D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2575" y="1002734"/>
              <a:ext cx="9077325" cy="49911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D11950-40D3-65C9-9460-FD66A28E0979}"/>
                </a:ext>
              </a:extLst>
            </p:cNvPr>
            <p:cNvSpPr/>
            <p:nvPr/>
          </p:nvSpPr>
          <p:spPr>
            <a:xfrm>
              <a:off x="1711233" y="1580607"/>
              <a:ext cx="8686801" cy="836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99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BC0B1E-B22B-53B7-8B50-0DFB042D6B55}"/>
              </a:ext>
            </a:extLst>
          </p:cNvPr>
          <p:cNvGrpSpPr/>
          <p:nvPr/>
        </p:nvGrpSpPr>
        <p:grpSpPr>
          <a:xfrm>
            <a:off x="1971099" y="1356444"/>
            <a:ext cx="8249801" cy="2010056"/>
            <a:chOff x="1971099" y="1104285"/>
            <a:chExt cx="8249801" cy="201005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EFBAA9C-DEFF-94AD-4FCB-5974A87AC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1099" y="1104285"/>
              <a:ext cx="8249801" cy="201005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D11950-40D3-65C9-9460-FD66A28E0979}"/>
                </a:ext>
              </a:extLst>
            </p:cNvPr>
            <p:cNvSpPr/>
            <p:nvPr/>
          </p:nvSpPr>
          <p:spPr>
            <a:xfrm>
              <a:off x="2248280" y="2544350"/>
              <a:ext cx="7574990" cy="56999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6BCBF9F-AC10-9F65-88F6-9CBA6AB7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38" y="4496528"/>
            <a:ext cx="10058400" cy="12668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84C99-FD72-E321-CF8B-456E60A95190}"/>
              </a:ext>
            </a:extLst>
          </p:cNvPr>
          <p:cNvSpPr/>
          <p:nvPr/>
        </p:nvSpPr>
        <p:spPr>
          <a:xfrm>
            <a:off x="2351314" y="5067682"/>
            <a:ext cx="8560526" cy="569991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2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B16504-ABE3-4EC2-BD73-73D66698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3" y="2678299"/>
            <a:ext cx="12117387" cy="16399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84C99-FD72-E321-CF8B-456E60A95190}"/>
              </a:ext>
            </a:extLst>
          </p:cNvPr>
          <p:cNvSpPr/>
          <p:nvPr/>
        </p:nvSpPr>
        <p:spPr>
          <a:xfrm>
            <a:off x="74613" y="4038600"/>
            <a:ext cx="12007111" cy="2796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78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8D3B0E-D047-C9DF-E7F7-B2AC0A02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99" y="3937832"/>
            <a:ext cx="5760000" cy="18226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5B97D3-CCFD-B8DF-CE1E-C89F8DFA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08" y="1289215"/>
            <a:ext cx="5400000" cy="470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061BF3-72F8-973A-2BEC-68025FAEF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908" y="2606923"/>
            <a:ext cx="4320000" cy="4898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084C99-FD72-E321-CF8B-456E60A95190}"/>
              </a:ext>
            </a:extLst>
          </p:cNvPr>
          <p:cNvSpPr/>
          <p:nvPr/>
        </p:nvSpPr>
        <p:spPr>
          <a:xfrm>
            <a:off x="6818811" y="1236064"/>
            <a:ext cx="483326" cy="558583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E1ED9C-D7C1-6130-BC70-5AB5D80C9EF8}"/>
              </a:ext>
            </a:extLst>
          </p:cNvPr>
          <p:cNvSpPr/>
          <p:nvPr/>
        </p:nvSpPr>
        <p:spPr>
          <a:xfrm>
            <a:off x="4983480" y="5504074"/>
            <a:ext cx="2906486" cy="256431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C00A3B-44DD-3C1B-3625-ADE1934C4FAC}"/>
              </a:ext>
            </a:extLst>
          </p:cNvPr>
          <p:cNvSpPr/>
          <p:nvPr/>
        </p:nvSpPr>
        <p:spPr>
          <a:xfrm>
            <a:off x="6760028" y="2586948"/>
            <a:ext cx="483326" cy="558583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2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Experiments</a:t>
            </a:r>
            <a:r>
              <a:rPr lang="en-US" altLang="ko-KR" sz="2400" b="1" spc="-30" dirty="0"/>
              <a:t> </a:t>
            </a:r>
            <a:r>
              <a:rPr lang="en-US" altLang="ko-KR" sz="2400" b="1" spc="-30" dirty="0">
                <a:solidFill>
                  <a:schemeClr val="bg1"/>
                </a:solidFill>
              </a:rPr>
              <a:t>&amp; Result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5A8C0F-8153-276E-A1C3-76266B40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25"/>
            <a:ext cx="12192000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References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29400-9D9A-4CEE-1082-3D029B4CE2D9}"/>
              </a:ext>
            </a:extLst>
          </p:cNvPr>
          <p:cNvSpPr txBox="1"/>
          <p:nvPr/>
        </p:nvSpPr>
        <p:spPr>
          <a:xfrm>
            <a:off x="143435" y="1160630"/>
            <a:ext cx="123552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100" b="1" dirty="0">
                <a:solidFill>
                  <a:srgbClr val="222222"/>
                </a:solidFill>
                <a:latin typeface="Arial" panose="020B0604020202020204" pitchFamily="34" charset="0"/>
              </a:rPr>
              <a:t>[Paper]</a:t>
            </a:r>
          </a:p>
          <a:p>
            <a:pPr fontAlgn="ctr"/>
            <a:endParaRPr lang="en-US" altLang="ko-KR" sz="110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fontAlgn="ctr"/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Ren, S., He, K., </a:t>
            </a:r>
            <a:r>
              <a:rPr lang="en-US" altLang="ko-KR" sz="11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Sun, J. (2015). Faster r-</a:t>
            </a:r>
            <a:r>
              <a:rPr lang="en-US" altLang="ko-KR" sz="11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cnn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Towards real-time object detection with region proposal networks. </a:t>
            </a:r>
            <a:r>
              <a:rPr lang="en-US" altLang="ko-KR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altLang="ko-KR" sz="11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377D7-7B49-04EC-A65A-4D104E703CC7}"/>
              </a:ext>
            </a:extLst>
          </p:cNvPr>
          <p:cNvSpPr txBox="1"/>
          <p:nvPr/>
        </p:nvSpPr>
        <p:spPr>
          <a:xfrm>
            <a:off x="143435" y="2613426"/>
            <a:ext cx="1235528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100" b="1" dirty="0">
                <a:solidFill>
                  <a:srgbClr val="222222"/>
                </a:solidFill>
                <a:latin typeface="Arial" panose="020B0604020202020204" pitchFamily="34" charset="0"/>
              </a:rPr>
              <a:t>[Lecture]</a:t>
            </a:r>
          </a:p>
          <a:p>
            <a:pPr fontAlgn="ctr"/>
            <a:endParaRPr lang="en-US" altLang="ko-KR" sz="100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sz="1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https://www.youtube.com/watch?v=46SjJbUcO-c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https://www.youtube.com/watch?v=kcPAGIgBGRs&amp;ab_channel=JinWonLee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https://www.youtube.com/watch?v=HmJWvwIpW5g&amp;ab_channel=%EB%94%A5%EB%9F%AC%EB%8B%9D%EB%85%BC%EB%AC%B8%EC%9D%BD%EA%B8%B0%EB%AA%A8%EC%9E%84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F4A9D-9572-00A1-2D94-257C5E1B285A}"/>
              </a:ext>
            </a:extLst>
          </p:cNvPr>
          <p:cNvSpPr txBox="1"/>
          <p:nvPr/>
        </p:nvSpPr>
        <p:spPr>
          <a:xfrm>
            <a:off x="143435" y="4650999"/>
            <a:ext cx="1235528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100" b="1" dirty="0">
                <a:latin typeface="Arial" panose="020B0604020202020204" pitchFamily="34" charset="0"/>
              </a:rPr>
              <a:t>[Blog]</a:t>
            </a:r>
          </a:p>
          <a:p>
            <a:pPr fontAlgn="ctr"/>
            <a:endParaRPr lang="en-US" altLang="ko-KR" sz="1000" i="0" dirty="0">
              <a:effectLst/>
              <a:latin typeface="Arial" panose="020B0604020202020204" pitchFamily="34" charset="0"/>
            </a:endParaRPr>
          </a:p>
          <a:p>
            <a:pPr fontAlgn="ctr"/>
            <a:r>
              <a:rPr lang="en-US" altLang="ko-KR" sz="1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https://blog.naver.com/kimsamuel351/222740515349</a:t>
            </a:r>
            <a:endParaRPr lang="en-US" altLang="ko-KR" sz="1000" dirty="0"/>
          </a:p>
          <a:p>
            <a:pPr fontAlgn="ctr"/>
            <a:endParaRPr lang="en-US" altLang="ko-KR" sz="1000" dirty="0"/>
          </a:p>
          <a:p>
            <a:pPr fontAlgn="ctr"/>
            <a:r>
              <a:rPr lang="en-US" altLang="ko-KR" sz="10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https://blog.naver.com/koreadeep/222661706323</a:t>
            </a:r>
            <a:endParaRPr lang="en-US" altLang="ko-KR" sz="1000" dirty="0"/>
          </a:p>
          <a:p>
            <a:pPr fontAlgn="ctr"/>
            <a:endParaRPr lang="en-US" altLang="ko-KR" sz="1000" dirty="0">
              <a:solidFill>
                <a:srgbClr val="0563C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fontAlgn="ctr"/>
            <a:r>
              <a:rPr lang="en-US" altLang="ko-KR" sz="10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https://foxtrotin.tistory.com/434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13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931F68-6110-47CF-9A48-02BB17DEFA51}"/>
              </a:ext>
            </a:extLst>
          </p:cNvPr>
          <p:cNvSpPr/>
          <p:nvPr/>
        </p:nvSpPr>
        <p:spPr>
          <a:xfrm>
            <a:off x="0" y="0"/>
            <a:ext cx="12188687" cy="6858000"/>
          </a:xfrm>
          <a:prstGeom prst="rect">
            <a:avLst/>
          </a:prstGeom>
          <a:solidFill>
            <a:srgbClr val="144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6731" y="3115132"/>
            <a:ext cx="187522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30" dirty="0">
                <a:solidFill>
                  <a:srgbClr val="F1F1F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480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931F68-6110-47CF-9A48-02BB17DEFA51}"/>
              </a:ext>
            </a:extLst>
          </p:cNvPr>
          <p:cNvSpPr/>
          <p:nvPr/>
        </p:nvSpPr>
        <p:spPr>
          <a:xfrm>
            <a:off x="3313" y="0"/>
            <a:ext cx="12188687" cy="6858000"/>
          </a:xfrm>
          <a:prstGeom prst="rect">
            <a:avLst/>
          </a:prstGeom>
          <a:solidFill>
            <a:srgbClr val="144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7894" y="3115132"/>
            <a:ext cx="38862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30" dirty="0">
                <a:solidFill>
                  <a:srgbClr val="F1F1F1"/>
                </a:solidFill>
              </a:rPr>
              <a:t>Thank you 🙂</a:t>
            </a:r>
          </a:p>
        </p:txBody>
      </p:sp>
    </p:spTree>
    <p:extLst>
      <p:ext uri="{BB962C8B-B14F-4D97-AF65-F5344CB8AC3E}">
        <p14:creationId xmlns:p14="http://schemas.microsoft.com/office/powerpoint/2010/main" val="144874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6E1E6-5879-D887-183A-E37AF63358B5}"/>
              </a:ext>
            </a:extLst>
          </p:cNvPr>
          <p:cNvSpPr txBox="1"/>
          <p:nvPr/>
        </p:nvSpPr>
        <p:spPr>
          <a:xfrm>
            <a:off x="1651260" y="1751617"/>
            <a:ext cx="7391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b="1" dirty="0"/>
              <a:t>Introduction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000" b="1" spc="-30" dirty="0"/>
              <a:t>Faster R-CNN</a:t>
            </a:r>
          </a:p>
          <a:p>
            <a:pPr lvl="1"/>
            <a:endParaRPr lang="en-US" altLang="ko-KR" sz="2800" b="1" spc="-30" dirty="0"/>
          </a:p>
          <a:p>
            <a:pPr marL="342900" indent="-342900">
              <a:buAutoNum type="arabicPeriod"/>
            </a:pPr>
            <a:r>
              <a:rPr lang="en-US" altLang="ko-KR" sz="2000" b="1" spc="-30" dirty="0"/>
              <a:t>Experiments &amp; Result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000" b="1" dirty="0"/>
              <a:t>Reference</a:t>
            </a:r>
          </a:p>
          <a:p>
            <a:pPr marL="342900" indent="-342900">
              <a:buAutoNum type="arabicPeriod"/>
            </a:pPr>
            <a:endParaRPr lang="en-US" altLang="ko-KR" sz="2800" b="1" dirty="0"/>
          </a:p>
          <a:p>
            <a:pPr marL="342900" indent="-342900">
              <a:buAutoNum type="arabicPeriod"/>
            </a:pPr>
            <a:r>
              <a:rPr lang="en-US" altLang="ko-KR" sz="2000" b="1" dirty="0"/>
              <a:t> Q &amp; A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511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747750-E867-3E7B-E589-3BD16B435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42" y="970568"/>
            <a:ext cx="9657315" cy="50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B1FF0-BAF6-F778-AF9A-EB76D684CBE5}"/>
              </a:ext>
            </a:extLst>
          </p:cNvPr>
          <p:cNvSpPr/>
          <p:nvPr/>
        </p:nvSpPr>
        <p:spPr>
          <a:xfrm>
            <a:off x="7476378" y="5076695"/>
            <a:ext cx="1221851" cy="4211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44FF40-2DB1-FE9F-D155-C3D433B4DA4F}"/>
              </a:ext>
            </a:extLst>
          </p:cNvPr>
          <p:cNvSpPr/>
          <p:nvPr/>
        </p:nvSpPr>
        <p:spPr>
          <a:xfrm>
            <a:off x="7013083" y="4609839"/>
            <a:ext cx="1125078" cy="4211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400E47-34AD-43F0-56E4-96F344687F0F}"/>
              </a:ext>
            </a:extLst>
          </p:cNvPr>
          <p:cNvSpPr/>
          <p:nvPr/>
        </p:nvSpPr>
        <p:spPr>
          <a:xfrm>
            <a:off x="5528698" y="3957567"/>
            <a:ext cx="1426837" cy="4211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7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Introduction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23DF22-E958-27C2-0A00-6842060A3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17"/>
          <a:stretch/>
        </p:blipFill>
        <p:spPr>
          <a:xfrm>
            <a:off x="463724" y="859598"/>
            <a:ext cx="11112355" cy="30094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DA90A4-A98F-23CD-DE1B-896962B465A5}"/>
              </a:ext>
            </a:extLst>
          </p:cNvPr>
          <p:cNvSpPr txBox="1"/>
          <p:nvPr/>
        </p:nvSpPr>
        <p:spPr>
          <a:xfrm>
            <a:off x="2115422" y="727893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Region Proposal</a:t>
            </a:r>
            <a:endParaRPr lang="ko-KR" altLang="en-US" sz="16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DF8B4-6430-0E03-D29A-CDE0ECFBA430}"/>
              </a:ext>
            </a:extLst>
          </p:cNvPr>
          <p:cNvSpPr txBox="1"/>
          <p:nvPr/>
        </p:nvSpPr>
        <p:spPr>
          <a:xfrm>
            <a:off x="7488554" y="717429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Classification</a:t>
            </a:r>
            <a:endParaRPr lang="ko-KR" altLang="en-US" sz="1600" b="1" i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C61AD0-A3F3-DD87-7217-4C3AEA64A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571" y="4282601"/>
            <a:ext cx="3182625" cy="2045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6D5742-289B-E564-E0C3-B892F632A187}"/>
              </a:ext>
            </a:extLst>
          </p:cNvPr>
          <p:cNvSpPr txBox="1"/>
          <p:nvPr/>
        </p:nvSpPr>
        <p:spPr>
          <a:xfrm>
            <a:off x="2115422" y="5071132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Disadvantages of Existing Models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3886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202E5A-DDED-BD0E-CCD3-F96559B78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19" b="290"/>
          <a:stretch/>
        </p:blipFill>
        <p:spPr>
          <a:xfrm>
            <a:off x="539400" y="1622418"/>
            <a:ext cx="11113200" cy="3613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7732D5-7384-DF88-EACC-29E4D842F73C}"/>
              </a:ext>
            </a:extLst>
          </p:cNvPr>
          <p:cNvSpPr txBox="1"/>
          <p:nvPr/>
        </p:nvSpPr>
        <p:spPr>
          <a:xfrm>
            <a:off x="2037056" y="1420868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Region Proposal</a:t>
            </a:r>
            <a:endParaRPr lang="ko-KR" altLang="en-US" sz="16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73AFC-80CD-9CA4-35F9-D58F79D0B6FF}"/>
              </a:ext>
            </a:extLst>
          </p:cNvPr>
          <p:cNvSpPr txBox="1"/>
          <p:nvPr/>
        </p:nvSpPr>
        <p:spPr>
          <a:xfrm>
            <a:off x="7410188" y="1410404"/>
            <a:ext cx="390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Classification</a:t>
            </a:r>
            <a:endParaRPr lang="ko-KR" altLang="en-US" sz="1600" b="1" i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453261-5FDA-C56C-BFB4-C85F736D2F55}"/>
              </a:ext>
            </a:extLst>
          </p:cNvPr>
          <p:cNvSpPr/>
          <p:nvPr/>
        </p:nvSpPr>
        <p:spPr>
          <a:xfrm>
            <a:off x="3569970" y="4532332"/>
            <a:ext cx="1828800" cy="736898"/>
          </a:xfrm>
          <a:prstGeom prst="rect">
            <a:avLst/>
          </a:prstGeom>
          <a:solidFill>
            <a:schemeClr val="accent2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14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3DB51B-C6A6-C1F0-07B9-91840C2F6B2D}"/>
              </a:ext>
            </a:extLst>
          </p:cNvPr>
          <p:cNvGrpSpPr/>
          <p:nvPr/>
        </p:nvGrpSpPr>
        <p:grpSpPr>
          <a:xfrm>
            <a:off x="649939" y="1809049"/>
            <a:ext cx="10191082" cy="3934421"/>
            <a:chOff x="559649" y="2006077"/>
            <a:chExt cx="10887020" cy="42030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A106804-5284-B655-FE3E-39CE9F80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331" y="2496694"/>
              <a:ext cx="10701338" cy="340470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BC2983-DD01-7822-4BC8-2B366FE63ADD}"/>
                </a:ext>
              </a:extLst>
            </p:cNvPr>
            <p:cNvSpPr txBox="1"/>
            <p:nvPr/>
          </p:nvSpPr>
          <p:spPr>
            <a:xfrm>
              <a:off x="559649" y="2006077"/>
              <a:ext cx="2100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Classify</a:t>
              </a:r>
            </a:p>
            <a:p>
              <a:pPr algn="ctr"/>
              <a:r>
                <a:rPr lang="en-US" altLang="ko-KR" sz="1400" dirty="0"/>
                <a:t>Obj. / NOT-obj.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CA8A03-DA3B-CCDC-98C8-6CEB80392FE8}"/>
                </a:ext>
              </a:extLst>
            </p:cNvPr>
            <p:cNvSpPr txBox="1"/>
            <p:nvPr/>
          </p:nvSpPr>
          <p:spPr>
            <a:xfrm>
              <a:off x="2331243" y="2006077"/>
              <a:ext cx="21002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Regression</a:t>
              </a:r>
            </a:p>
            <a:p>
              <a:pPr algn="ctr"/>
              <a:r>
                <a:rPr lang="en-US" altLang="ko-KR" sz="1400" dirty="0"/>
                <a:t>Tuning Box Locations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7673E3-E19F-4261-1AC6-3B53D2458061}"/>
                </a:ext>
              </a:extLst>
            </p:cNvPr>
            <p:cNvSpPr txBox="1"/>
            <p:nvPr/>
          </p:nvSpPr>
          <p:spPr>
            <a:xfrm>
              <a:off x="3936629" y="5901399"/>
              <a:ext cx="3843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Using </a:t>
              </a:r>
              <a:r>
                <a:rPr lang="en-US" altLang="ko-KR" sz="1400" b="1" i="1" dirty="0"/>
                <a:t>k anchor Boxes </a:t>
              </a:r>
              <a:r>
                <a:rPr lang="en-US" altLang="ko-KR" sz="1400" b="1" dirty="0"/>
                <a:t>at each Location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BFC61-06D6-DDE4-9DEC-3CAEB6C54346}"/>
                </a:ext>
              </a:extLst>
            </p:cNvPr>
            <p:cNvSpPr txBox="1"/>
            <p:nvPr/>
          </p:nvSpPr>
          <p:spPr>
            <a:xfrm>
              <a:off x="6990977" y="2079502"/>
              <a:ext cx="4231088" cy="32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Regression gives offsets from anchor boxes</a:t>
              </a:r>
              <a:endParaRPr lang="ko-KR" altLang="en-US" sz="14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A553546-8AFC-453C-00BE-FBEB326CC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376" b="290"/>
          <a:stretch/>
        </p:blipFill>
        <p:spPr>
          <a:xfrm>
            <a:off x="3499785" y="669109"/>
            <a:ext cx="5192430" cy="91601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A54972-0B4D-1212-4C4D-BA648F354038}"/>
              </a:ext>
            </a:extLst>
          </p:cNvPr>
          <p:cNvSpPr/>
          <p:nvPr/>
        </p:nvSpPr>
        <p:spPr>
          <a:xfrm>
            <a:off x="4930140" y="1251585"/>
            <a:ext cx="815340" cy="3524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5E2DDD-2922-0D99-1A24-7D0C392D1E2A}"/>
              </a:ext>
            </a:extLst>
          </p:cNvPr>
          <p:cNvSpPr txBox="1"/>
          <p:nvPr/>
        </p:nvSpPr>
        <p:spPr>
          <a:xfrm>
            <a:off x="3896341" y="5804937"/>
            <a:ext cx="6126480" cy="574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2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scale (128x128, 256x256, 512x512)</a:t>
            </a: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en-US" altLang="ko-KR" sz="1200" b="1" kern="100" spc="-5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ratio (2:1, 1:1, 1:2)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4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5EEBCC-7A33-ACAC-A2EC-186B4F73D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81" t="11833" r="55613" b="46442"/>
          <a:stretch/>
        </p:blipFill>
        <p:spPr>
          <a:xfrm>
            <a:off x="2338537" y="3354777"/>
            <a:ext cx="1675184" cy="12253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8D3A8A-2C55-C523-7E09-45348F2A9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28"/>
          <a:stretch/>
        </p:blipFill>
        <p:spPr>
          <a:xfrm>
            <a:off x="4377021" y="2439102"/>
            <a:ext cx="3987365" cy="31454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D69DB9-7C1C-FE5C-1CD2-9FB04213E3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376" b="290"/>
          <a:stretch/>
        </p:blipFill>
        <p:spPr>
          <a:xfrm>
            <a:off x="3499785" y="669109"/>
            <a:ext cx="5192430" cy="9160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4F8A63-5E52-3324-E584-0584A45F3B6C}"/>
              </a:ext>
            </a:extLst>
          </p:cNvPr>
          <p:cNvSpPr/>
          <p:nvPr/>
        </p:nvSpPr>
        <p:spPr>
          <a:xfrm>
            <a:off x="4930140" y="1251585"/>
            <a:ext cx="815340" cy="3524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2CCF6-1F86-6500-C74F-06DB322A1181}"/>
              </a:ext>
            </a:extLst>
          </p:cNvPr>
          <p:cNvSpPr txBox="1"/>
          <p:nvPr/>
        </p:nvSpPr>
        <p:spPr>
          <a:xfrm>
            <a:off x="566635" y="4103352"/>
            <a:ext cx="4032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Label Location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A411EE-A703-AD74-67F6-E0AA164EF6FA}"/>
              </a:ext>
            </a:extLst>
          </p:cNvPr>
          <p:cNvSpPr txBox="1"/>
          <p:nvPr/>
        </p:nvSpPr>
        <p:spPr>
          <a:xfrm>
            <a:off x="566635" y="3759955"/>
            <a:ext cx="4032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Predicted Location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09AEF-1E35-7CC6-FC3C-C02CC98D23E4}"/>
              </a:ext>
            </a:extLst>
          </p:cNvPr>
          <p:cNvSpPr txBox="1"/>
          <p:nvPr/>
        </p:nvSpPr>
        <p:spPr>
          <a:xfrm>
            <a:off x="566635" y="3411716"/>
            <a:ext cx="4032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0" dirty="0">
                <a:solidFill>
                  <a:srgbClr val="000000"/>
                </a:solidFill>
                <a:effectLst/>
              </a:rPr>
              <a:t>Learning Dataset</a:t>
            </a:r>
            <a:endParaRPr lang="ko-KR" altLang="en-US" sz="12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735CAF-9DC4-07ED-292D-C397A68E0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329" t="41782" r="9394" b="8525"/>
          <a:stretch/>
        </p:blipFill>
        <p:spPr>
          <a:xfrm>
            <a:off x="9115295" y="3232334"/>
            <a:ext cx="1951688" cy="16092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0D26D7-13B5-F3C5-E7D1-D04D7B84292E}"/>
              </a:ext>
            </a:extLst>
          </p:cNvPr>
          <p:cNvSpPr txBox="1"/>
          <p:nvPr/>
        </p:nvSpPr>
        <p:spPr>
          <a:xfrm>
            <a:off x="8075696" y="2819326"/>
            <a:ext cx="403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Bounding Box Linear Regression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45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7CB5BE-2995-DF9A-9756-6A582BE0C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24" t="27759" r="20893"/>
          <a:stretch/>
        </p:blipFill>
        <p:spPr>
          <a:xfrm>
            <a:off x="48474" y="2649169"/>
            <a:ext cx="6217921" cy="3000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4A9F63-E917-267D-0005-2431A3C7E629}"/>
              </a:ext>
            </a:extLst>
          </p:cNvPr>
          <p:cNvSpPr txBox="1"/>
          <p:nvPr/>
        </p:nvSpPr>
        <p:spPr>
          <a:xfrm>
            <a:off x="524563" y="1109690"/>
            <a:ext cx="9186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Intersection Over Union(</a:t>
            </a:r>
            <a:r>
              <a:rPr lang="en-US" altLang="ko-KR" sz="1600" b="1" i="1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altLang="ko-KR" sz="1600" b="1" i="1" dirty="0">
                <a:solidFill>
                  <a:srgbClr val="000000"/>
                </a:solidFill>
                <a:effectLst/>
              </a:rPr>
              <a:t>)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   </a:t>
            </a: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=   </a:t>
            </a:r>
            <a:r>
              <a:rPr lang="ko-KR" altLang="en-US" sz="1400" b="1" dirty="0">
                <a:solidFill>
                  <a:srgbClr val="000000"/>
                </a:solidFill>
              </a:rPr>
              <a:t>두 </a:t>
            </a:r>
            <a:r>
              <a:rPr lang="en-US" altLang="ko-KR" sz="1400" b="1" dirty="0">
                <a:solidFill>
                  <a:srgbClr val="000000"/>
                </a:solidFill>
              </a:rPr>
              <a:t>Bounding Box</a:t>
            </a:r>
            <a:r>
              <a:rPr lang="ko-KR" altLang="en-US" sz="1400" b="1" dirty="0">
                <a:solidFill>
                  <a:srgbClr val="000000"/>
                </a:solidFill>
              </a:rPr>
              <a:t>가 겹치는 비율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endParaRPr lang="en-US" altLang="ko-KR" sz="1400" b="1" dirty="0">
              <a:solidFill>
                <a:srgbClr val="000000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ko-KR" altLang="en-US" sz="1400" b="1" dirty="0">
                <a:solidFill>
                  <a:srgbClr val="000000"/>
                </a:solidFill>
              </a:rPr>
              <a:t>성능 평가</a:t>
            </a:r>
            <a:r>
              <a:rPr lang="en-US" altLang="ko-KR" sz="1400" dirty="0">
                <a:solidFill>
                  <a:srgbClr val="000000"/>
                </a:solidFill>
              </a:rPr>
              <a:t>	: mAP@0.5</a:t>
            </a:r>
            <a:r>
              <a:rPr lang="ko-KR" altLang="en-US" sz="1400" dirty="0">
                <a:solidFill>
                  <a:srgbClr val="000000"/>
                </a:solidFill>
              </a:rPr>
              <a:t>는 정답과 예측의 </a:t>
            </a:r>
            <a:r>
              <a:rPr lang="en-US" altLang="ko-KR" sz="1400" dirty="0" err="1">
                <a:solidFill>
                  <a:srgbClr val="000000"/>
                </a:solidFill>
              </a:rPr>
              <a:t>IoU</a:t>
            </a:r>
            <a:r>
              <a:rPr lang="ko-KR" altLang="en-US" sz="1400" dirty="0">
                <a:solidFill>
                  <a:srgbClr val="000000"/>
                </a:solidFill>
              </a:rPr>
              <a:t>가 </a:t>
            </a:r>
            <a:r>
              <a:rPr lang="en-US" altLang="ko-KR" sz="1400" dirty="0">
                <a:solidFill>
                  <a:srgbClr val="000000"/>
                </a:solidFill>
              </a:rPr>
              <a:t>50% </a:t>
            </a:r>
            <a:r>
              <a:rPr lang="ko-KR" altLang="en-US" sz="1400" dirty="0">
                <a:solidFill>
                  <a:srgbClr val="000000"/>
                </a:solidFill>
              </a:rPr>
              <a:t>이상일 때 정답으로 판정하겠다는 의미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5BD07-384C-690A-F8CE-4D5EC5F14553}"/>
              </a:ext>
            </a:extLst>
          </p:cNvPr>
          <p:cNvSpPr txBox="1"/>
          <p:nvPr/>
        </p:nvSpPr>
        <p:spPr>
          <a:xfrm>
            <a:off x="6266395" y="3718491"/>
            <a:ext cx="76613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If, 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0.7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		: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(Positive)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If, 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0.3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		: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-1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(Negative)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If,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IoU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0.7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	: </a:t>
            </a:r>
            <a:r>
              <a:rPr lang="en-US" altLang="ko-KR" sz="1600" b="1" dirty="0"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(Background, Ignore)</a:t>
            </a:r>
          </a:p>
        </p:txBody>
      </p:sp>
    </p:spTree>
    <p:extLst>
      <p:ext uri="{BB962C8B-B14F-4D97-AF65-F5344CB8AC3E}">
        <p14:creationId xmlns:p14="http://schemas.microsoft.com/office/powerpoint/2010/main" val="145303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BBD4AF-E0EB-0836-E1CA-EA97FCCCDEEB}"/>
              </a:ext>
            </a:extLst>
          </p:cNvPr>
          <p:cNvSpPr/>
          <p:nvPr/>
        </p:nvSpPr>
        <p:spPr>
          <a:xfrm flipV="1">
            <a:off x="1" y="6419625"/>
            <a:ext cx="12192000" cy="45719"/>
          </a:xfrm>
          <a:prstGeom prst="rect">
            <a:avLst/>
          </a:prstGeom>
          <a:solidFill>
            <a:srgbClr val="144E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8000"/>
              </a:highlight>
            </a:endParaRPr>
          </a:p>
        </p:txBody>
      </p:sp>
      <p:pic>
        <p:nvPicPr>
          <p:cNvPr id="1026" name="Picture 2" descr="StradVision | Socionext | Deep Learning Object Recognition for ADAS">
            <a:extLst>
              <a:ext uri="{FF2B5EF4-FFF2-40B4-BE49-F238E27FC236}">
                <a16:creationId xmlns:a16="http://schemas.microsoft.com/office/drawing/2014/main" id="{C963F69F-434A-081B-E1A7-9FAB9E5A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511064"/>
            <a:ext cx="1169884" cy="30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1D58152-B98B-DC5A-1BCC-44D819B3BAF7}"/>
              </a:ext>
            </a:extLst>
          </p:cNvPr>
          <p:cNvSpPr txBox="1">
            <a:spLocks/>
          </p:cNvSpPr>
          <p:nvPr/>
        </p:nvSpPr>
        <p:spPr>
          <a:xfrm>
            <a:off x="74613" y="9525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bg1"/>
                </a:solidFill>
              </a:rPr>
              <a:t>Outline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342028-C111-D240-462D-363CFE17D9E3}"/>
              </a:ext>
            </a:extLst>
          </p:cNvPr>
          <p:cNvSpPr/>
          <p:nvPr/>
        </p:nvSpPr>
        <p:spPr>
          <a:xfrm>
            <a:off x="0" y="0"/>
            <a:ext cx="12192000" cy="576944"/>
          </a:xfrm>
          <a:prstGeom prst="rect">
            <a:avLst/>
          </a:prstGeom>
          <a:solidFill>
            <a:srgbClr val="144E25"/>
          </a:solidFill>
          <a:ln w="12700">
            <a:solidFill>
              <a:srgbClr val="144E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12700">
                <a:solidFill>
                  <a:schemeClr val="bg1"/>
                </a:solidFill>
              </a:ln>
              <a:highlight>
                <a:srgbClr val="008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7C5E5DA-802A-6DA9-ADCE-933AEE373753}"/>
              </a:ext>
            </a:extLst>
          </p:cNvPr>
          <p:cNvSpPr txBox="1">
            <a:spLocks/>
          </p:cNvSpPr>
          <p:nvPr/>
        </p:nvSpPr>
        <p:spPr>
          <a:xfrm>
            <a:off x="48474" y="20978"/>
            <a:ext cx="12033250" cy="534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spc="-30" dirty="0">
                <a:solidFill>
                  <a:schemeClr val="bg1"/>
                </a:solidFill>
              </a:rPr>
              <a:t>Faster R-CNN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A9F63-E917-267D-0005-2431A3C7E629}"/>
              </a:ext>
            </a:extLst>
          </p:cNvPr>
          <p:cNvSpPr txBox="1"/>
          <p:nvPr/>
        </p:nvSpPr>
        <p:spPr>
          <a:xfrm>
            <a:off x="524563" y="1109690"/>
            <a:ext cx="918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Intersection Over Union(</a:t>
            </a:r>
            <a:r>
              <a:rPr lang="en-US" altLang="ko-KR" sz="1600" b="1" i="1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altLang="ko-KR" sz="1600" b="1" i="1" dirty="0">
                <a:solidFill>
                  <a:srgbClr val="000000"/>
                </a:solidFill>
                <a:effectLst/>
              </a:rPr>
              <a:t>)</a:t>
            </a:r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   </a:t>
            </a:r>
            <a:r>
              <a:rPr lang="en-US" altLang="ko-KR" sz="1400" b="1" i="0" dirty="0">
                <a:solidFill>
                  <a:srgbClr val="000000"/>
                </a:solidFill>
                <a:effectLst/>
              </a:rPr>
              <a:t>=   </a:t>
            </a:r>
            <a:r>
              <a:rPr lang="ko-KR" altLang="en-US" sz="1400" b="1" dirty="0">
                <a:solidFill>
                  <a:srgbClr val="000000"/>
                </a:solidFill>
              </a:rPr>
              <a:t>두 </a:t>
            </a:r>
            <a:r>
              <a:rPr lang="en-US" altLang="ko-KR" sz="1400" b="1" dirty="0">
                <a:solidFill>
                  <a:srgbClr val="000000"/>
                </a:solidFill>
              </a:rPr>
              <a:t>Bounding Box</a:t>
            </a:r>
            <a:r>
              <a:rPr lang="ko-KR" altLang="en-US" sz="1400" b="1" dirty="0">
                <a:solidFill>
                  <a:srgbClr val="000000"/>
                </a:solidFill>
              </a:rPr>
              <a:t>가 겹치는 비율</a:t>
            </a:r>
            <a:endParaRPr lang="en-US" altLang="ko-KR" sz="1400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B7143-4C2A-5901-3D3C-D7F207B40226}"/>
              </a:ext>
            </a:extLst>
          </p:cNvPr>
          <p:cNvSpPr txBox="1"/>
          <p:nvPr/>
        </p:nvSpPr>
        <p:spPr>
          <a:xfrm>
            <a:off x="785820" y="1984754"/>
            <a:ext cx="918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000000"/>
                </a:solidFill>
                <a:effectLst/>
              </a:rPr>
              <a:t>Loss Function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FBABA5-094F-7365-9C66-52898AD7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7" y="2439154"/>
            <a:ext cx="3600000" cy="14318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1E6C4-CA22-F592-9A49-D4C4717D4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77" y="4394070"/>
            <a:ext cx="3600000" cy="1276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92181-F1ED-E06E-DE8C-715AC1D4A0A5}"/>
                  </a:ext>
                </a:extLst>
              </p:cNvPr>
              <p:cNvSpPr txBox="1"/>
              <p:nvPr/>
            </p:nvSpPr>
            <p:spPr>
              <a:xfrm>
                <a:off x="5555648" y="3061978"/>
                <a:ext cx="7661366" cy="2284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400" b="1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400" b="1" dirty="0"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altLang="ko-KR" sz="1400" b="0" dirty="0">
                    <a:effectLst/>
                    <a:latin typeface="Consolas" panose="020B0609020204030204" pitchFamily="49" charset="0"/>
                  </a:rPr>
                  <a:t>	=  </a:t>
                </a:r>
                <a:r>
                  <a:rPr lang="en-US" altLang="ko-KR" sz="1400" dirty="0">
                    <a:latin typeface="Consolas" panose="020B0609020204030204" pitchFamily="49" charset="0"/>
                  </a:rPr>
                  <a:t>Class Label</a:t>
                </a:r>
              </a:p>
              <a:p>
                <a:endParaRPr lang="en-US" altLang="ko-KR" sz="1400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400" b="1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14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400" b="1" kern="100" dirty="0">
                    <a:latin typeface="Consolas" panose="020B0609020204030204" pitchFamily="49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kern="100" dirty="0">
                    <a:latin typeface="Consolas" panose="020B0609020204030204" pitchFamily="49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	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b="0" i="1" kern="10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b="0" i="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sz="1400" b="0" i="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altLang="ko-KR" sz="1400" dirty="0">
                    <a:latin typeface="Consolas" panose="020B0609020204030204" pitchFamily="49" charset="0"/>
                  </a:rPr>
                  <a:t>	=  </a:t>
                </a:r>
                <a:r>
                  <a:rPr lang="en-US" altLang="ko-KR" sz="1400" kern="1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Ground Truth Bounding Box</a:t>
                </a:r>
                <a:r>
                  <a:rPr lang="ko-KR" altLang="ko-KR" sz="1400" kern="1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의 정보를 가지는 </a:t>
                </a:r>
                <a:r>
                  <a:rPr lang="en-US" altLang="ko-KR" sz="1400" kern="100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tuple data</a:t>
                </a:r>
              </a:p>
              <a:p>
                <a:endParaRPr lang="en-US" altLang="ko-KR" sz="1400" kern="1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𝒄𝒍𝒔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𝒓𝒆𝒈</m:t>
                        </m:r>
                      </m:sub>
                    </m:sSub>
                  </m:oMath>
                </a14:m>
                <a:r>
                  <a:rPr lang="en-US" altLang="ko-KR" sz="1400" b="1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latin typeface="Consolas" panose="020B0609020204030204" pitchFamily="49" charset="0"/>
                  </a:rPr>
                  <a:t>	=  Weight Parameter </a:t>
                </a:r>
              </a:p>
              <a:p>
                <a:endParaRPr lang="en-US" altLang="ko-KR" sz="1400" dirty="0">
                  <a:latin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ko-KR" sz="1400" b="1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400" dirty="0">
                    <a:latin typeface="Consolas" panose="020B0609020204030204" pitchFamily="49" charset="0"/>
                  </a:rPr>
                  <a:t>	=  Normalization Parameter (=10)</a:t>
                </a:r>
              </a:p>
              <a:p>
                <a:endParaRPr lang="en-US" altLang="ko-KR" sz="1400" b="0" dirty="0">
                  <a:effectLst/>
                  <a:latin typeface="Consolas" panose="020B0609020204030204" pitchFamily="49" charset="0"/>
                </a:endParaRPr>
              </a:p>
              <a:p>
                <a:endParaRPr lang="en-US" altLang="ko-KR" sz="1400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992181-F1ED-E06E-DE8C-715AC1D4A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48" y="3061978"/>
                <a:ext cx="7661366" cy="2284151"/>
              </a:xfrm>
              <a:prstGeom prst="rect">
                <a:avLst/>
              </a:prstGeom>
              <a:blipFill>
                <a:blip r:embed="rId6"/>
                <a:stretch>
                  <a:fillRect t="-2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798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537</Words>
  <Application>Microsoft Office PowerPoint</Application>
  <PresentationFormat>와이드스크린</PresentationFormat>
  <Paragraphs>119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Cambria Math</vt:lpstr>
      <vt:lpstr>Consolas</vt:lpstr>
      <vt:lpstr>Office 테마</vt:lpstr>
      <vt:lpstr>Faster R-CNN Real-Time Object Detection with Region Proposal Networks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 you 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R-CNN Real-Time Object Detection with Region Proposal Networks </dc:title>
  <dc:creator>Sehyun Hong</dc:creator>
  <cp:lastModifiedBy>Sehyun Hong</cp:lastModifiedBy>
  <cp:revision>213</cp:revision>
  <dcterms:created xsi:type="dcterms:W3CDTF">2022-06-28T07:41:43Z</dcterms:created>
  <dcterms:modified xsi:type="dcterms:W3CDTF">2022-07-06T07:11:37Z</dcterms:modified>
</cp:coreProperties>
</file>